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bs_08-09" initials="L" lastIdx="0" clrIdx="0">
    <p:extLst>
      <p:ext uri="{19B8F6BF-5375-455C-9EA6-DF929625EA0E}">
        <p15:presenceInfo xmlns:p15="http://schemas.microsoft.com/office/powerpoint/2012/main" userId="Labs_08-09" providerId="None"/>
      </p:ext>
    </p:extLst>
  </p:cmAuthor>
  <p:cmAuthor id="2" name="HD-CLONE" initials="H" lastIdx="1" clrIdx="1">
    <p:extLst>
      <p:ext uri="{19B8F6BF-5375-455C-9EA6-DF929625EA0E}">
        <p15:presenceInfo xmlns:p15="http://schemas.microsoft.com/office/powerpoint/2012/main" userId="HD-CLON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6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FD0F851-EC5A-4D38-B0AD-8093EC10F338}" styleName="Estilo Claro 1 - Ênfas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4-20T10:39:46.682" idx="1">
    <p:pos x="10" y="10"/>
    <p:text>Oo salários são com cursos superiores ou master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jpg>
</file>

<file path=ppt/media/image2.png>
</file>

<file path=ppt/media/image3.png>
</file>

<file path=ppt/media/image4.jpeg>
</file>

<file path=ppt/media/image5.png>
</file>

<file path=ppt/media/media1.mp3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2233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48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6747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4816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94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8166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2979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500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0870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5402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9421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0D34482-946A-41F9-8B03-1FCEC0F782D3}" type="datetimeFigureOut">
              <a:rPr lang="pt-BR" smtClean="0"/>
              <a:t>23/04/2018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226E0764-5A71-45A8-A8D7-A3FD14ED4B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8520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idx="4294967295"/>
          </p:nvPr>
        </p:nvSpPr>
        <p:spPr>
          <a:xfrm>
            <a:off x="0" y="438885"/>
            <a:ext cx="12023725" cy="1431925"/>
          </a:xfrm>
        </p:spPr>
        <p:txBody>
          <a:bodyPr>
            <a:normAutofit/>
          </a:bodyPr>
          <a:lstStyle/>
          <a:p>
            <a:pPr algn="ctr"/>
            <a:r>
              <a:rPr lang="pt-BR" sz="6000" dirty="0" smtClean="0">
                <a:solidFill>
                  <a:schemeClr val="bg1"/>
                </a:solidFill>
                <a:latin typeface="Bernard MT Condensed" panose="02050806060905020404" pitchFamily="18" charset="0"/>
              </a:rPr>
              <a:t>Etec</a:t>
            </a:r>
            <a:r>
              <a:rPr lang="pt-BR" sz="6000" dirty="0">
                <a:solidFill>
                  <a:schemeClr val="bg1"/>
                </a:solidFill>
                <a:latin typeface="Bernard MT Condensed" panose="02050806060905020404" pitchFamily="18" charset="0"/>
              </a:rPr>
              <a:t> </a:t>
            </a:r>
            <a:r>
              <a:rPr lang="pt-BR" sz="6000" dirty="0" smtClean="0">
                <a:solidFill>
                  <a:schemeClr val="bg1"/>
                </a:solidFill>
                <a:latin typeface="Bernard MT Condensed" panose="02050806060905020404" pitchFamily="18" charset="0"/>
              </a:rPr>
              <a:t>“Dr. Adail Nunes da Silva”</a:t>
            </a:r>
            <a:endParaRPr lang="pt-BR" sz="6000" dirty="0">
              <a:solidFill>
                <a:schemeClr val="bg1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326259" y="2746952"/>
            <a:ext cx="11371206" cy="793750"/>
          </a:xfrm>
          <a:solidFill>
            <a:schemeClr val="bg1">
              <a:lumMod val="85000"/>
              <a:alpha val="46000"/>
            </a:schemeClr>
          </a:solidFill>
          <a:effectLst>
            <a:softEdge rad="31750"/>
          </a:effectLst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800" dirty="0" smtClean="0">
                <a:solidFill>
                  <a:schemeClr val="tx1"/>
                </a:solidFill>
                <a:latin typeface="Bernard MT Condensed" panose="02050806060905020404" pitchFamily="18" charset="0"/>
              </a:rPr>
              <a:t>TÉCNICO EM INFORMÁTICA INTEGRADO AO MÉDIO </a:t>
            </a:r>
            <a:endParaRPr lang="pt-BR" sz="4800" dirty="0">
              <a:solidFill>
                <a:schemeClr val="tx1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6820665" y="4154197"/>
            <a:ext cx="4876800" cy="707886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pt-BR" sz="2000" dirty="0" smtClean="0">
                <a:latin typeface="Arial Rounded MT Bold" panose="020F0704030504030204" pitchFamily="34" charset="0"/>
                <a:ea typeface="Adobe Fan Heiti Std B" panose="020B0700000000000000" pitchFamily="34" charset="-128"/>
              </a:rPr>
              <a:t>Alison Felipe Prado</a:t>
            </a:r>
          </a:p>
          <a:p>
            <a:r>
              <a:rPr lang="pt-BR" sz="2000" dirty="0" smtClean="0">
                <a:latin typeface="Arial Rounded MT Bold" panose="020F0704030504030204" pitchFamily="34" charset="0"/>
                <a:ea typeface="Adobe Fan Heiti Std B" panose="020B0700000000000000" pitchFamily="34" charset="-128"/>
              </a:rPr>
              <a:t>Isabella Carolina Silva de Araujo 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4281776" y="6359236"/>
            <a:ext cx="3460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latin typeface="Arial Rounded MT Bold" panose="020F0704030504030204" pitchFamily="34" charset="0"/>
              </a:rPr>
              <a:t>TAQUARITINGA – 09/04/2018</a:t>
            </a:r>
            <a:endParaRPr lang="pt-BR" dirty="0">
              <a:latin typeface="Arial Rounded MT Bold" panose="020F0704030504030204" pitchFamily="34" charset="0"/>
            </a:endParaRPr>
          </a:p>
        </p:txBody>
      </p:sp>
      <p:sp>
        <p:nvSpPr>
          <p:cNvPr id="6" name="Triângulo isósceles 5"/>
          <p:cNvSpPr/>
          <p:nvPr/>
        </p:nvSpPr>
        <p:spPr>
          <a:xfrm rot="361468">
            <a:off x="-111934" y="4314270"/>
            <a:ext cx="2358737" cy="1465119"/>
          </a:xfrm>
          <a:prstGeom prst="triangle">
            <a:avLst/>
          </a:prstGeom>
          <a:noFill/>
          <a:ln w="57150">
            <a:solidFill>
              <a:schemeClr val="bg1"/>
            </a:solidFill>
          </a:ln>
          <a:scene3d>
            <a:camera prst="perspectiveContrastingLef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riângulo isósceles 6"/>
          <p:cNvSpPr/>
          <p:nvPr/>
        </p:nvSpPr>
        <p:spPr>
          <a:xfrm rot="470075">
            <a:off x="1874505" y="4783770"/>
            <a:ext cx="1163782" cy="792753"/>
          </a:xfrm>
          <a:prstGeom prst="triangl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  <a:scene3d>
            <a:camera prst="perspectiveHeroicExtremeLeftFacing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9626024_inspiring-minimal-corporate_by_e-soundtrax_preview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2160" y="5652143"/>
            <a:ext cx="56007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72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999" showWhenStopped="0">
                <p:cTn id="1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791372"/>
            <a:ext cx="3429000" cy="5120639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pt-BR" sz="4400" dirty="0" smtClean="0">
                <a:latin typeface="Adobe Caslon Pro Bold" panose="0205070206050A020403" pitchFamily="18" charset="0"/>
                <a:ea typeface="Adobe Gothic Std B" panose="020B0800000000000000" pitchFamily="34" charset="-128"/>
                <a:cs typeface="Aharoni" panose="02010803020104030203" pitchFamily="2" charset="-79"/>
              </a:rPr>
              <a:t>O que acontece no curso  </a:t>
            </a:r>
            <a:r>
              <a:rPr lang="pt-BR" sz="4400" dirty="0">
                <a:latin typeface="Adobe Caslon Pro Bold" panose="0205070206050A020403" pitchFamily="18" charset="0"/>
                <a:ea typeface="Adobe Heiti Std R" panose="020B0400000000000000" pitchFamily="34" charset="-128"/>
                <a:cs typeface="Aharoni" panose="02010803020104030203" pitchFamily="2" charset="-79"/>
              </a:rPr>
              <a:t>T</a:t>
            </a:r>
            <a:r>
              <a:rPr lang="pt-BR" sz="4400" dirty="0" smtClean="0">
                <a:latin typeface="Adobe Caslon Pro Bold" panose="0205070206050A020403" pitchFamily="18" charset="0"/>
                <a:ea typeface="Adobe Heiti Std R" panose="020B0400000000000000" pitchFamily="34" charset="-128"/>
                <a:cs typeface="Aharoni" panose="02010803020104030203" pitchFamily="2" charset="-79"/>
              </a:rPr>
              <a:t>écnico</a:t>
            </a:r>
            <a:r>
              <a:rPr lang="pt-BR" sz="4400" dirty="0" smtClean="0">
                <a:latin typeface="Adobe Caslon Pro Bold" panose="0205070206050A020403" pitchFamily="18" charset="0"/>
                <a:ea typeface="Adobe Gothic Std B" panose="020B0800000000000000" pitchFamily="34" charset="-128"/>
                <a:cs typeface="Aharoni" panose="02010803020104030203" pitchFamily="2" charset="-79"/>
              </a:rPr>
              <a:t> em Informática?</a:t>
            </a:r>
            <a:endParaRPr lang="pt-BR" sz="4400" dirty="0">
              <a:latin typeface="Adobe Caslon Pro Bold" panose="0205070206050A020403" pitchFamily="18" charset="0"/>
              <a:ea typeface="Adobe Gothic Std B" panose="020B0800000000000000" pitchFamily="34" charset="-128"/>
              <a:cs typeface="Aharoni" panose="02010803020104030203" pitchFamily="2" charset="-79"/>
            </a:endParaRPr>
          </a:p>
        </p:txBody>
      </p:sp>
      <p:pic>
        <p:nvPicPr>
          <p:cNvPr id="4" name="Canal Cursos Técnicos _ Técnico em Informática Senac-RS (online-video-cutter.com) (1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86188" y="1070264"/>
            <a:ext cx="7654925" cy="484174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0934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864108"/>
            <a:ext cx="3418609" cy="4934063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pt-BR" sz="4400" dirty="0" smtClean="0">
                <a:latin typeface="Adobe Caslon Pro Bold" panose="0205070206050A020403" pitchFamily="18" charset="0"/>
                <a:ea typeface="Adobe Heiti Std R" panose="020B0400000000000000" pitchFamily="34" charset="-128"/>
              </a:rPr>
              <a:t>Tarefas de um Técnico em Informática: </a:t>
            </a:r>
            <a:endParaRPr lang="pt-BR" sz="4400" dirty="0">
              <a:latin typeface="Adobe Caslon Pro Bold" panose="0205070206050A020403" pitchFamily="18" charset="0"/>
              <a:ea typeface="Adobe Heiti Std R" panose="020B0400000000000000" pitchFamily="34" charset="-128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69268" y="864107"/>
            <a:ext cx="7581514" cy="5297701"/>
          </a:xfrm>
          <a:gradFill>
            <a:gsLst>
              <a:gs pos="5000">
                <a:schemeClr val="accent1">
                  <a:lumMod val="5000"/>
                  <a:lumOff val="95000"/>
                </a:schemeClr>
              </a:gs>
              <a:gs pos="61000">
                <a:schemeClr val="accent1">
                  <a:lumMod val="45000"/>
                  <a:lumOff val="55000"/>
                </a:schemeClr>
              </a:gs>
              <a:gs pos="44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softEdge rad="31750"/>
          </a:effectLst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t-BR" sz="2400" dirty="0" smtClean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 smtClean="0">
                <a:latin typeface="Adobe Caslon Pro Bold" panose="0205070206050A020403" pitchFamily="18" charset="0"/>
              </a:rPr>
              <a:t> </a:t>
            </a:r>
            <a:r>
              <a:rPr lang="pt-BR" sz="2400" dirty="0">
                <a:solidFill>
                  <a:srgbClr val="5F6060"/>
                </a:solidFill>
                <a:latin typeface="Adobe Caslon Pro Bold" panose="0205070206050A020403" pitchFamily="18" charset="0"/>
              </a:rPr>
              <a:t>Suporte</a:t>
            </a:r>
            <a:r>
              <a:rPr lang="pt-BR" sz="2400" dirty="0">
                <a:latin typeface="Adobe Caslon Pro Bold" panose="0205070206050A020403" pitchFamily="18" charset="0"/>
              </a:rPr>
              <a:t> Técnico;</a:t>
            </a:r>
            <a:br>
              <a:rPr lang="pt-BR" sz="2400" dirty="0">
                <a:latin typeface="Adobe Caslon Pro Bold" panose="0205070206050A020403" pitchFamily="18" charset="0"/>
              </a:rPr>
            </a:br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>
                <a:latin typeface="Adobe Caslon Pro Bold" panose="0205070206050A020403" pitchFamily="18" charset="0"/>
              </a:rPr>
              <a:t> Desenvolvimento de softwares;</a:t>
            </a:r>
            <a:br>
              <a:rPr lang="pt-BR" sz="2400" dirty="0">
                <a:latin typeface="Adobe Caslon Pro Bold" panose="0205070206050A020403" pitchFamily="18" charset="0"/>
              </a:rPr>
            </a:br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 </a:t>
            </a:r>
            <a:r>
              <a:rPr lang="pt-BR" sz="2400" dirty="0" smtClean="0">
                <a:latin typeface="Adobe Caslon Pro Bold" panose="0205070206050A020403" pitchFamily="18" charset="0"/>
              </a:rPr>
              <a:t>Web design </a:t>
            </a:r>
            <a:r>
              <a:rPr lang="pt-BR" sz="2400" dirty="0">
                <a:latin typeface="Adobe Caslon Pro Bold" panose="0205070206050A020403" pitchFamily="18" charset="0"/>
              </a:rPr>
              <a:t>– criação de sites;</a:t>
            </a:r>
            <a:br>
              <a:rPr lang="pt-BR" sz="2400" dirty="0">
                <a:latin typeface="Adobe Caslon Pro Bold" panose="0205070206050A020403" pitchFamily="18" charset="0"/>
              </a:rPr>
            </a:br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>
                <a:latin typeface="Adobe Caslon Pro Bold" panose="0205070206050A020403" pitchFamily="18" charset="0"/>
              </a:rPr>
              <a:t> Configuração de Redes de computadores;</a:t>
            </a:r>
            <a:br>
              <a:rPr lang="pt-BR" sz="2400" dirty="0">
                <a:latin typeface="Adobe Caslon Pro Bold" panose="0205070206050A020403" pitchFamily="18" charset="0"/>
              </a:rPr>
            </a:br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>
                <a:latin typeface="Adobe Caslon Pro Bold" panose="0205070206050A020403" pitchFamily="18" charset="0"/>
              </a:rPr>
              <a:t> Projetos em computação gráfica;</a:t>
            </a:r>
            <a:br>
              <a:rPr lang="pt-BR" sz="2400" dirty="0">
                <a:latin typeface="Adobe Caslon Pro Bold" panose="0205070206050A020403" pitchFamily="18" charset="0"/>
              </a:rPr>
            </a:br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 </a:t>
            </a:r>
            <a:r>
              <a:rPr lang="pt-BR" sz="2400" dirty="0">
                <a:latin typeface="Adobe Caslon Pro Bold" panose="0205070206050A020403" pitchFamily="18" charset="0"/>
              </a:rPr>
              <a:t>Organização de banco de dados.</a:t>
            </a: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9496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779319"/>
            <a:ext cx="3418609" cy="5299363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pt-BR" sz="4800" dirty="0">
                <a:latin typeface="Adobe Caslon Pro Bold" panose="0205070206050A020403" pitchFamily="18" charset="0"/>
                <a:ea typeface="Adobe Heiti Std R" panose="020B0400000000000000" pitchFamily="34" charset="-128"/>
              </a:rPr>
              <a:t>Perfil do </a:t>
            </a:r>
            <a:r>
              <a:rPr lang="pt-BR" sz="4800" dirty="0" smtClean="0">
                <a:latin typeface="Adobe Caslon Pro Bold" panose="0205070206050A020403" pitchFamily="18" charset="0"/>
                <a:ea typeface="Adobe Heiti Std R" panose="020B0400000000000000" pitchFamily="34" charset="-128"/>
              </a:rPr>
              <a:t>Profissional:</a:t>
            </a:r>
            <a:endParaRPr lang="pt-BR" sz="4800" dirty="0">
              <a:latin typeface="Adobe Caslon Pro Bold" panose="0205070206050A020403" pitchFamily="18" charset="0"/>
              <a:ea typeface="Adobe Heiti Std R" panose="020B0400000000000000" pitchFamily="34" charset="-128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69268" y="864107"/>
            <a:ext cx="7581514" cy="5297701"/>
          </a:xfrm>
          <a:gradFill>
            <a:gsLst>
              <a:gs pos="5000">
                <a:schemeClr val="accent1">
                  <a:lumMod val="5000"/>
                  <a:lumOff val="95000"/>
                </a:schemeClr>
              </a:gs>
              <a:gs pos="61000">
                <a:schemeClr val="accent1">
                  <a:lumMod val="45000"/>
                  <a:lumOff val="55000"/>
                </a:schemeClr>
              </a:gs>
              <a:gs pos="44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softEdge rad="31750"/>
          </a:effectLst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pt-BR" sz="2400" dirty="0" smtClean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 smtClean="0">
                <a:latin typeface="Adobe Caslon Pro Bold" panose="0205070206050A020403" pitchFamily="18" charset="0"/>
              </a:rPr>
              <a:t> Fluência em mais de um idioma;</a:t>
            </a:r>
            <a:r>
              <a:rPr lang="pt-BR" sz="2400" dirty="0">
                <a:latin typeface="Adobe Caslon Pro Bold" panose="0205070206050A020403" pitchFamily="18" charset="0"/>
              </a:rPr>
              <a:t/>
            </a:r>
            <a:br>
              <a:rPr lang="pt-BR" sz="2400" dirty="0">
                <a:latin typeface="Adobe Caslon Pro Bold" panose="0205070206050A020403" pitchFamily="18" charset="0"/>
              </a:rPr>
            </a:br>
            <a:r>
              <a:rPr lang="pt-BR" sz="2400" dirty="0" smtClean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 smtClean="0">
                <a:latin typeface="Adobe Caslon Pro Bold" panose="0205070206050A020403" pitchFamily="18" charset="0"/>
              </a:rPr>
              <a:t> Mão de Obra Qualificada;</a:t>
            </a:r>
            <a:r>
              <a:rPr lang="pt-BR" sz="2400" dirty="0">
                <a:latin typeface="Adobe Caslon Pro Bold" panose="0205070206050A020403" pitchFamily="18" charset="0"/>
              </a:rPr>
              <a:t/>
            </a:r>
            <a:br>
              <a:rPr lang="pt-BR" sz="2400" dirty="0">
                <a:latin typeface="Adobe Caslon Pro Bold" panose="0205070206050A020403" pitchFamily="18" charset="0"/>
              </a:rPr>
            </a:br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 </a:t>
            </a:r>
            <a:r>
              <a:rPr lang="pt-BR" sz="2400" dirty="0" smtClean="0">
                <a:latin typeface="Adobe Caslon Pro Bold" panose="0205070206050A020403" pitchFamily="18" charset="0"/>
              </a:rPr>
              <a:t>Trabalhar bem em equipe;</a:t>
            </a:r>
            <a:r>
              <a:rPr lang="pt-BR" sz="2400" dirty="0">
                <a:latin typeface="Adobe Caslon Pro Bold" panose="0205070206050A020403" pitchFamily="18" charset="0"/>
              </a:rPr>
              <a:t/>
            </a:r>
            <a:br>
              <a:rPr lang="pt-BR" sz="2400" dirty="0">
                <a:latin typeface="Adobe Caslon Pro Bold" panose="0205070206050A020403" pitchFamily="18" charset="0"/>
              </a:rPr>
            </a:br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>
                <a:latin typeface="Adobe Caslon Pro Bold" panose="0205070206050A020403" pitchFamily="18" charset="0"/>
              </a:rPr>
              <a:t> </a:t>
            </a:r>
            <a:r>
              <a:rPr lang="pt-BR" sz="2400" dirty="0" smtClean="0">
                <a:latin typeface="Adobe Caslon Pro Bold" panose="0205070206050A020403" pitchFamily="18" charset="0"/>
              </a:rPr>
              <a:t>Sempre atualizado, comunicativo, participativo e ético.</a:t>
            </a: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627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69268" y="864107"/>
            <a:ext cx="7581514" cy="5297701"/>
          </a:xfrm>
          <a:blipFill>
            <a:blip r:embed="rId2"/>
            <a:stretch>
              <a:fillRect/>
            </a:stretch>
          </a:blipFill>
          <a:ln>
            <a:noFill/>
          </a:ln>
          <a:effectLst>
            <a:softEdge rad="76200"/>
          </a:effectLst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t-BR" sz="2400" dirty="0" smtClean="0">
                <a:latin typeface="Adobe Caslon Pro Bold" panose="0205070206050A020403" pitchFamily="18" charset="0"/>
              </a:rPr>
              <a:t/>
            </a:r>
            <a:br>
              <a:rPr lang="pt-BR" sz="2400" dirty="0" smtClean="0">
                <a:latin typeface="Adobe Caslon Pro Bold" panose="0205070206050A020403" pitchFamily="18" charset="0"/>
              </a:rPr>
            </a:br>
            <a:r>
              <a:rPr lang="pt-BR" sz="2400" dirty="0" smtClean="0">
                <a:latin typeface="Adobe Caslon Pro Bold" panose="0205070206050A020403" pitchFamily="18" charset="0"/>
              </a:rPr>
              <a:t/>
            </a:r>
            <a:br>
              <a:rPr lang="pt-BR" sz="2400" dirty="0" smtClean="0">
                <a:latin typeface="Adobe Caslon Pro Bold" panose="0205070206050A020403" pitchFamily="18" charset="0"/>
              </a:rPr>
            </a:br>
            <a:r>
              <a:rPr lang="pt-BR" sz="2400" dirty="0" smtClean="0">
                <a:latin typeface="Adobe Caslon Pro Bold" panose="0205070206050A020403" pitchFamily="18" charset="0"/>
              </a:rPr>
              <a:t/>
            </a:r>
            <a:br>
              <a:rPr lang="pt-BR" sz="2400" dirty="0" smtClean="0">
                <a:latin typeface="Adobe Caslon Pro Bold" panose="0205070206050A020403" pitchFamily="18" charset="0"/>
              </a:rPr>
            </a:br>
            <a:r>
              <a:rPr lang="pt-BR" sz="2400" dirty="0" smtClean="0">
                <a:latin typeface="Adobe Caslon Pro Bold" panose="0205070206050A020403" pitchFamily="18" charset="0"/>
              </a:rPr>
              <a:t/>
            </a:r>
            <a:br>
              <a:rPr lang="pt-BR" sz="2400" dirty="0" smtClean="0">
                <a:latin typeface="Adobe Caslon Pro Bold" panose="0205070206050A020403" pitchFamily="18" charset="0"/>
              </a:rPr>
            </a:br>
            <a:r>
              <a:rPr lang="pt-BR" sz="2400" dirty="0" smtClean="0">
                <a:latin typeface="Adobe Caslon Pro Bold" panose="0205070206050A020403" pitchFamily="18" charset="0"/>
              </a:rPr>
              <a:t/>
            </a:r>
            <a:br>
              <a:rPr lang="pt-BR" sz="2400" dirty="0" smtClean="0">
                <a:latin typeface="Adobe Caslon Pro Bold" panose="0205070206050A020403" pitchFamily="18" charset="0"/>
              </a:rPr>
            </a:b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624266"/>
            <a:ext cx="3418609" cy="5101977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pt-BR" sz="5400" dirty="0" smtClean="0">
                <a:latin typeface="Adobe Caslon Pro Bold" panose="0205070206050A020403" pitchFamily="18" charset="0"/>
                <a:ea typeface="Adobe Heiti Std R" panose="020B0400000000000000" pitchFamily="34" charset="-128"/>
              </a:rPr>
              <a:t>Área de atuação: </a:t>
            </a:r>
            <a:endParaRPr lang="pt-BR" sz="5400" dirty="0">
              <a:latin typeface="Adobe Caslon Pro Bold" panose="0205070206050A020403" pitchFamily="18" charset="0"/>
              <a:ea typeface="Adobe Heiti Std R" panose="020B0400000000000000" pitchFamily="34" charset="-128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3869268" y="1736744"/>
            <a:ext cx="6141026" cy="461665"/>
          </a:xfrm>
          <a:prstGeom prst="rect">
            <a:avLst/>
          </a:prstGeom>
          <a:solidFill>
            <a:schemeClr val="bg1">
              <a:lumMod val="85000"/>
              <a:alpha val="84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Caslon Pro Bold" panose="0205070206050A020403" pitchFamily="18" charset="0"/>
              </a:rPr>
              <a:t> Programação;</a:t>
            </a:r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3869268" y="2300856"/>
            <a:ext cx="6141026" cy="461665"/>
          </a:xfrm>
          <a:prstGeom prst="rect">
            <a:avLst/>
          </a:prstGeom>
          <a:solidFill>
            <a:schemeClr val="bg1">
              <a:lumMod val="85000"/>
              <a:alpha val="84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Caslon Pro Bold" panose="0205070206050A020403" pitchFamily="18" charset="0"/>
              </a:rPr>
              <a:t> </a:t>
            </a:r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dobe Caslon Pro Bold" panose="0205070206050A020403" pitchFamily="18" charset="0"/>
              </a:rPr>
              <a:t>Analista;</a:t>
            </a:r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3869268" y="2867891"/>
            <a:ext cx="6141026" cy="461665"/>
          </a:xfrm>
          <a:prstGeom prst="rect">
            <a:avLst/>
          </a:prstGeom>
          <a:solidFill>
            <a:schemeClr val="bg1">
              <a:lumMod val="85000"/>
              <a:alpha val="84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 </a:t>
            </a:r>
            <a:r>
              <a:rPr lang="pt-B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Caslon Pro Bold" panose="0205070206050A020403" pitchFamily="18" charset="0"/>
              </a:rPr>
              <a:t>Administrador de Bancos de Dados;</a:t>
            </a:r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3869268" y="3434926"/>
            <a:ext cx="6141026" cy="461665"/>
          </a:xfrm>
          <a:prstGeom prst="rect">
            <a:avLst/>
          </a:prstGeom>
          <a:solidFill>
            <a:schemeClr val="bg1">
              <a:lumMod val="85000"/>
              <a:alpha val="84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>
                <a:latin typeface="Adobe Caslon Pro Bold" panose="0205070206050A020403" pitchFamily="18" charset="0"/>
              </a:rPr>
              <a:t> </a:t>
            </a:r>
            <a:r>
              <a:rPr lang="pt-B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Caslon Pro Bold" panose="0205070206050A020403" pitchFamily="18" charset="0"/>
              </a:rPr>
              <a:t>Programador de Web;</a:t>
            </a:r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3873117" y="4001961"/>
            <a:ext cx="6137177" cy="461665"/>
          </a:xfrm>
          <a:prstGeom prst="rect">
            <a:avLst/>
          </a:prstGeom>
          <a:solidFill>
            <a:schemeClr val="bg1">
              <a:lumMod val="85000"/>
              <a:alpha val="84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>
                <a:latin typeface="Adobe Caslon Pro Bold" panose="0205070206050A020403" pitchFamily="18" charset="0"/>
              </a:rPr>
              <a:t> </a:t>
            </a:r>
            <a:r>
              <a:rPr lang="pt-B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Caslon Pro Bold" panose="0205070206050A020403" pitchFamily="18" charset="0"/>
              </a:rPr>
              <a:t>Programador de Desktop;</a:t>
            </a:r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3869268" y="4567534"/>
            <a:ext cx="6141027" cy="461665"/>
          </a:xfrm>
          <a:prstGeom prst="rect">
            <a:avLst/>
          </a:prstGeom>
          <a:solidFill>
            <a:schemeClr val="bg1">
              <a:lumMod val="85000"/>
              <a:alpha val="84000"/>
            </a:schemeClr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 </a:t>
            </a:r>
            <a:r>
              <a:rPr lang="pt-B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Caslon Pro Bold" panose="0205070206050A020403" pitchFamily="18" charset="0"/>
              </a:rPr>
              <a:t>Administrador de Redes de Computadores.</a:t>
            </a:r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368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779319"/>
            <a:ext cx="3418609" cy="5299363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pt-BR" sz="4800" dirty="0">
                <a:latin typeface="Adobe Caslon Pro Bold" panose="0205070206050A020403" pitchFamily="18" charset="0"/>
                <a:ea typeface="Adobe Heiti Std R" panose="020B0400000000000000" pitchFamily="34" charset="-128"/>
              </a:rPr>
              <a:t>Perfil do </a:t>
            </a:r>
            <a:r>
              <a:rPr lang="pt-BR" sz="4800" dirty="0" smtClean="0">
                <a:latin typeface="Adobe Caslon Pro Bold" panose="0205070206050A020403" pitchFamily="18" charset="0"/>
                <a:ea typeface="Adobe Heiti Std R" panose="020B0400000000000000" pitchFamily="34" charset="-128"/>
              </a:rPr>
              <a:t>Profissional:</a:t>
            </a:r>
            <a:endParaRPr lang="pt-BR" sz="4800" dirty="0">
              <a:latin typeface="Adobe Caslon Pro Bold" panose="0205070206050A020403" pitchFamily="18" charset="0"/>
              <a:ea typeface="Adobe Heiti Std R" panose="020B0400000000000000" pitchFamily="34" charset="-128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69268" y="864107"/>
            <a:ext cx="7581514" cy="5297701"/>
          </a:xfrm>
          <a:gradFill>
            <a:gsLst>
              <a:gs pos="5000">
                <a:schemeClr val="accent1">
                  <a:lumMod val="5000"/>
                  <a:lumOff val="95000"/>
                </a:schemeClr>
              </a:gs>
              <a:gs pos="61000">
                <a:schemeClr val="accent1">
                  <a:lumMod val="45000"/>
                  <a:lumOff val="55000"/>
                </a:schemeClr>
              </a:gs>
              <a:gs pos="44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softEdge rad="31750"/>
          </a:effectLst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pt-BR" sz="2400" dirty="0" smtClean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 smtClean="0">
                <a:latin typeface="Adobe Caslon Pro Bold" panose="0205070206050A020403" pitchFamily="18" charset="0"/>
              </a:rPr>
              <a:t> Fluência em mais de um idioma;</a:t>
            </a:r>
            <a:r>
              <a:rPr lang="pt-BR" sz="2400" dirty="0">
                <a:latin typeface="Adobe Caslon Pro Bold" panose="0205070206050A020403" pitchFamily="18" charset="0"/>
              </a:rPr>
              <a:t/>
            </a:r>
            <a:br>
              <a:rPr lang="pt-BR" sz="2400" dirty="0">
                <a:latin typeface="Adobe Caslon Pro Bold" panose="0205070206050A020403" pitchFamily="18" charset="0"/>
              </a:rPr>
            </a:br>
            <a:r>
              <a:rPr lang="pt-BR" sz="2400" dirty="0" smtClean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 smtClean="0">
                <a:latin typeface="Adobe Caslon Pro Bold" panose="0205070206050A020403" pitchFamily="18" charset="0"/>
              </a:rPr>
              <a:t> Mão de Obra Qualificada;</a:t>
            </a:r>
            <a:r>
              <a:rPr lang="pt-BR" sz="2400" dirty="0">
                <a:latin typeface="Adobe Caslon Pro Bold" panose="0205070206050A020403" pitchFamily="18" charset="0"/>
              </a:rPr>
              <a:t/>
            </a:r>
            <a:br>
              <a:rPr lang="pt-BR" sz="2400" dirty="0">
                <a:latin typeface="Adobe Caslon Pro Bold" panose="0205070206050A020403" pitchFamily="18" charset="0"/>
              </a:rPr>
            </a:br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 </a:t>
            </a:r>
            <a:r>
              <a:rPr lang="pt-BR" sz="2400" dirty="0" smtClean="0">
                <a:latin typeface="Adobe Caslon Pro Bold" panose="0205070206050A020403" pitchFamily="18" charset="0"/>
              </a:rPr>
              <a:t>Trabalhar bem em equipe;</a:t>
            </a:r>
            <a:r>
              <a:rPr lang="pt-BR" sz="2400" dirty="0">
                <a:latin typeface="Adobe Caslon Pro Bold" panose="0205070206050A020403" pitchFamily="18" charset="0"/>
              </a:rPr>
              <a:t/>
            </a:r>
            <a:br>
              <a:rPr lang="pt-BR" sz="2400" dirty="0">
                <a:latin typeface="Adobe Caslon Pro Bold" panose="0205070206050A020403" pitchFamily="18" charset="0"/>
              </a:rPr>
            </a:br>
            <a:r>
              <a:rPr lang="pt-BR" sz="2400" dirty="0">
                <a:solidFill>
                  <a:schemeClr val="accent1">
                    <a:lumMod val="75000"/>
                  </a:schemeClr>
                </a:solidFill>
                <a:latin typeface="Adobe Caslon Pro Bold" panose="0205070206050A020403" pitchFamily="18" charset="0"/>
              </a:rPr>
              <a:t>•</a:t>
            </a:r>
            <a:r>
              <a:rPr lang="pt-BR" sz="2400" dirty="0">
                <a:latin typeface="Adobe Caslon Pro Bold" panose="0205070206050A020403" pitchFamily="18" charset="0"/>
              </a:rPr>
              <a:t> </a:t>
            </a:r>
            <a:r>
              <a:rPr lang="pt-BR" sz="2400" dirty="0" smtClean="0">
                <a:latin typeface="Adobe Caslon Pro Bold" panose="0205070206050A020403" pitchFamily="18" charset="0"/>
              </a:rPr>
              <a:t>Sempre atualizado, comunicativo, participativo e ético.</a:t>
            </a: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2487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779319"/>
            <a:ext cx="3418609" cy="5299363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pt-BR" sz="6600" dirty="0" smtClean="0">
                <a:latin typeface="Adobe Caslon Pro Bold" panose="0205070206050A020403" pitchFamily="18" charset="0"/>
                <a:ea typeface="Adobe Heiti Std R" panose="020B0400000000000000" pitchFamily="34" charset="-128"/>
              </a:rPr>
              <a:t>Salários:</a:t>
            </a:r>
            <a:endParaRPr lang="pt-BR" sz="6600" dirty="0">
              <a:latin typeface="Adobe Caslon Pro Bold" panose="0205070206050A020403" pitchFamily="18" charset="0"/>
              <a:ea typeface="Adobe Heiti Std R" panose="020B0400000000000000" pitchFamily="34" charset="-128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69268" y="864107"/>
            <a:ext cx="7581514" cy="5297701"/>
          </a:xfrm>
          <a:gradFill>
            <a:gsLst>
              <a:gs pos="5000">
                <a:schemeClr val="accent1">
                  <a:lumMod val="5000"/>
                  <a:lumOff val="95000"/>
                </a:schemeClr>
              </a:gs>
              <a:gs pos="61000">
                <a:schemeClr val="accent1">
                  <a:lumMod val="45000"/>
                  <a:lumOff val="55000"/>
                </a:schemeClr>
              </a:gs>
              <a:gs pos="44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softEdge rad="31750"/>
          </a:effectLst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40923"/>
              </p:ext>
            </p:extLst>
          </p:nvPr>
        </p:nvGraphicFramePr>
        <p:xfrm>
          <a:off x="3869268" y="786936"/>
          <a:ext cx="7581514" cy="5333307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3765972"/>
                <a:gridCol w="3815542"/>
              </a:tblGrid>
              <a:tr h="1162775">
                <a:tc>
                  <a:txBody>
                    <a:bodyPr/>
                    <a:lstStyle/>
                    <a:p>
                      <a:pPr algn="ctr"/>
                      <a:endParaRPr lang="pt-BR" sz="3600" dirty="0" smtClean="0">
                        <a:solidFill>
                          <a:srgbClr val="5F6060"/>
                        </a:solidFill>
                        <a:latin typeface="Adobe Caslon Pro Bold" panose="0205070206050A020403" pitchFamily="18" charset="0"/>
                      </a:endParaRPr>
                    </a:p>
                    <a:p>
                      <a:pPr algn="ctr"/>
                      <a:r>
                        <a:rPr lang="pt-BR" sz="3600" dirty="0" smtClean="0">
                          <a:solidFill>
                            <a:srgbClr val="5F6060"/>
                          </a:solidFill>
                          <a:latin typeface="Adobe Caslon Pro Bold" panose="0205070206050A020403" pitchFamily="18" charset="0"/>
                        </a:rPr>
                        <a:t>CARGOS</a:t>
                      </a:r>
                      <a:endParaRPr lang="pt-BR" sz="3600" dirty="0">
                        <a:solidFill>
                          <a:srgbClr val="5F6060"/>
                        </a:solidFill>
                        <a:latin typeface="Adobe Caslon Pro Bold" panose="0205070206050A0204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sz="3600" dirty="0" smtClean="0">
                        <a:solidFill>
                          <a:srgbClr val="5F6060"/>
                        </a:solidFill>
                        <a:latin typeface="Adobe Caslon Pro Bold" panose="0205070206050A020403" pitchFamily="18" charset="0"/>
                      </a:endParaRPr>
                    </a:p>
                    <a:p>
                      <a:pPr algn="ctr"/>
                      <a:r>
                        <a:rPr lang="pt-BR" sz="3600" dirty="0" smtClean="0">
                          <a:solidFill>
                            <a:srgbClr val="5F6060"/>
                          </a:solidFill>
                          <a:latin typeface="Adobe Caslon Pro Bold" panose="0205070206050A020403" pitchFamily="18" charset="0"/>
                        </a:rPr>
                        <a:t>SALÁRIOS</a:t>
                      </a:r>
                      <a:endParaRPr lang="pt-BR" sz="3600" dirty="0">
                        <a:solidFill>
                          <a:srgbClr val="5F6060"/>
                        </a:solidFill>
                        <a:latin typeface="Adobe Caslon Pro Bold" panose="0205070206050A020403" pitchFamily="18" charset="0"/>
                      </a:endParaRPr>
                    </a:p>
                  </a:txBody>
                  <a:tcPr/>
                </a:tc>
              </a:tr>
              <a:tr h="599209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dobe Caslon Pro Bold" panose="0205070206050A020403" pitchFamily="18" charset="0"/>
                        </a:rPr>
                        <a:t>PROGRAMADOR</a:t>
                      </a:r>
                      <a:endParaRPr lang="pt-BR" sz="20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Adobe Caslon Pro Bold" panose="0205070206050A0204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200" dirty="0" smtClean="0">
                          <a:latin typeface="Adobe Caslon Pro Bold" panose="0205070206050A020403" pitchFamily="18" charset="0"/>
                        </a:rPr>
                        <a:t>$1.600 – $9.300</a:t>
                      </a:r>
                      <a:endParaRPr lang="pt-BR" sz="3200" dirty="0">
                        <a:latin typeface="Adobe Caslon Pro Bold" panose="0205070206050A020403" pitchFamily="18" charset="0"/>
                      </a:endParaRPr>
                    </a:p>
                  </a:txBody>
                  <a:tcPr/>
                </a:tc>
              </a:tr>
              <a:tr h="599209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 smtClean="0"/>
                        <a:t> </a:t>
                      </a:r>
                      <a:r>
                        <a:rPr lang="pt-BR" sz="2000" dirty="0" smtClean="0">
                          <a:latin typeface="Adobe Caslon Pro Bold" panose="0205070206050A020403" pitchFamily="18" charset="0"/>
                        </a:rPr>
                        <a:t>ANALISTA</a:t>
                      </a:r>
                      <a:endParaRPr lang="pt-B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200" dirty="0" smtClean="0">
                          <a:latin typeface="Adobe Caslon Pro Bold" panose="0205070206050A020403" pitchFamily="18" charset="0"/>
                        </a:rPr>
                        <a:t>$1.200 - $6.000</a:t>
                      </a:r>
                      <a:endParaRPr lang="pt-BR" sz="3200" dirty="0">
                        <a:latin typeface="Adobe Caslon Pro Bold" panose="0205070206050A020403" pitchFamily="18" charset="0"/>
                      </a:endParaRPr>
                    </a:p>
                  </a:txBody>
                  <a:tcPr/>
                </a:tc>
              </a:tr>
              <a:tr h="599209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 smtClean="0">
                          <a:latin typeface="Adobe Caslon Pro Bold" panose="0205070206050A020403" pitchFamily="18" charset="0"/>
                        </a:rPr>
                        <a:t>ADMI</a:t>
                      </a:r>
                      <a:r>
                        <a:rPr lang="pt-BR" sz="2000" baseline="0" dirty="0" smtClean="0">
                          <a:latin typeface="Adobe Caslon Pro Bold" panose="0205070206050A020403" pitchFamily="18" charset="0"/>
                        </a:rPr>
                        <a:t>NISTRADOR DE BD</a:t>
                      </a:r>
                      <a:endParaRPr lang="pt-BR" sz="2000" dirty="0">
                        <a:latin typeface="Adobe Caslon Pro Bold" panose="0205070206050A0204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200" dirty="0" smtClean="0">
                          <a:latin typeface="Adobe Caslon Pro Bold" panose="0205070206050A020403" pitchFamily="18" charset="0"/>
                        </a:rPr>
                        <a:t>$2.400 - $8.200</a:t>
                      </a:r>
                      <a:endParaRPr lang="pt-BR" sz="3200" dirty="0">
                        <a:latin typeface="Adobe Caslon Pro Bold" panose="0205070206050A020403" pitchFamily="18" charset="0"/>
                      </a:endParaRPr>
                    </a:p>
                  </a:txBody>
                  <a:tcPr/>
                </a:tc>
              </a:tr>
              <a:tr h="834813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 smtClean="0">
                          <a:latin typeface="Adobe Caslon Pro Bold" panose="0205070206050A020403" pitchFamily="18" charset="0"/>
                        </a:rPr>
                        <a:t>SEGURANÇA  DE INFORMAÇÃO</a:t>
                      </a:r>
                      <a:endParaRPr lang="pt-BR" sz="2000" dirty="0">
                        <a:latin typeface="Adobe Caslon Pro Bold" panose="0205070206050A020403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200" baseline="0" dirty="0" smtClean="0">
                          <a:latin typeface="Adobe Caslon Pro Bold" panose="0205070206050A020403" pitchFamily="18" charset="0"/>
                        </a:rPr>
                        <a:t>$2.100 - $ 9.000</a:t>
                      </a:r>
                      <a:r>
                        <a:rPr lang="pt-BR" baseline="0" dirty="0" smtClean="0">
                          <a:latin typeface="Adobe Caslon Pro Bold" panose="0205070206050A020403" pitchFamily="18" charset="0"/>
                        </a:rPr>
                        <a:t/>
                      </a:r>
                      <a:br>
                        <a:rPr lang="pt-BR" baseline="0" dirty="0" smtClean="0">
                          <a:latin typeface="Adobe Caslon Pro Bold" panose="0205070206050A020403" pitchFamily="18" charset="0"/>
                        </a:rPr>
                      </a:br>
                      <a:endParaRPr lang="pt-BR" dirty="0">
                        <a:latin typeface="Adobe Caslon Pro Bold" panose="0205070206050A020403" pitchFamily="18" charset="0"/>
                      </a:endParaRPr>
                    </a:p>
                  </a:txBody>
                  <a:tcPr/>
                </a:tc>
              </a:tr>
              <a:tr h="834813">
                <a:tc>
                  <a:txBody>
                    <a:bodyPr/>
                    <a:lstStyle/>
                    <a:p>
                      <a:pPr algn="ctr"/>
                      <a:r>
                        <a:rPr lang="pt-BR" sz="2000" baseline="0" dirty="0" smtClean="0">
                          <a:latin typeface="Adobe Caslon Pro Bold" panose="0205070206050A020403"/>
                        </a:rPr>
                        <a:t>SUPORTE TÉCNICO</a:t>
                      </a:r>
                      <a:endParaRPr lang="pt-BR" sz="2000" dirty="0">
                        <a:latin typeface="Adobe Caslon Pro Bold" panose="0205070206050A020403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200" dirty="0" smtClean="0">
                          <a:latin typeface="Adobe Caslon Pro Bold" panose="0205070206050A020403" pitchFamily="18" charset="0"/>
                        </a:rPr>
                        <a:t>$1.300 - $17.000</a:t>
                      </a:r>
                    </a:p>
                    <a:p>
                      <a:pPr algn="ctr"/>
                      <a:endParaRPr lang="pt-BR" dirty="0">
                        <a:latin typeface="Adobe Caslon Pro Bold" panose="0205070206050A020403" pitchFamily="18" charset="0"/>
                      </a:endParaRPr>
                    </a:p>
                  </a:txBody>
                  <a:tcPr/>
                </a:tc>
              </a:tr>
              <a:tr h="626110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 smtClean="0">
                          <a:latin typeface="Adobe Caslon Pro Bold" panose="0205070206050A020403"/>
                        </a:rPr>
                        <a:t>ADMINISTRADOR</a:t>
                      </a:r>
                      <a:r>
                        <a:rPr lang="pt-BR" sz="1800" baseline="0" dirty="0" smtClean="0">
                          <a:latin typeface="Adobe Caslon Pro Bold" panose="0205070206050A020403"/>
                        </a:rPr>
                        <a:t> DE REDES DE COMPUTADORES</a:t>
                      </a:r>
                      <a:endParaRPr lang="pt-BR" sz="1800" dirty="0">
                        <a:latin typeface="Adobe Caslon Pro Bold" panose="0205070206050A020403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3200" dirty="0" smtClean="0">
                          <a:latin typeface="Adobe Caslon Pro Bold" panose="0205070206050A020403" pitchFamily="18" charset="0"/>
                        </a:rPr>
                        <a:t>$1.660</a:t>
                      </a:r>
                      <a:r>
                        <a:rPr lang="pt-BR" sz="3200" baseline="0" dirty="0" smtClean="0">
                          <a:latin typeface="Adobe Caslon Pro Bold" panose="0205070206050A020403" pitchFamily="18" charset="0"/>
                        </a:rPr>
                        <a:t> - $10.000</a:t>
                      </a:r>
                      <a:endParaRPr lang="pt-BR" sz="3200" dirty="0">
                        <a:latin typeface="Adobe Caslon Pro Bold" panose="0205070206050A020403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152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758536"/>
            <a:ext cx="3428999" cy="5330537"/>
          </a:xfrm>
        </p:spPr>
        <p:txBody>
          <a:bodyPr>
            <a:normAutofit/>
          </a:bodyPr>
          <a:lstStyle/>
          <a:p>
            <a:pPr algn="ctr"/>
            <a:r>
              <a:rPr lang="pt-BR" sz="4800" dirty="0" smtClean="0">
                <a:latin typeface="Adobe Caslon Pro Bold" panose="0205070206050A020403" pitchFamily="18" charset="0"/>
              </a:rPr>
              <a:t>Depoimento de um profissional da área:</a:t>
            </a:r>
            <a:endParaRPr lang="pt-BR" sz="4800" dirty="0">
              <a:latin typeface="Adobe Caslon Pro Bold" panose="0205070206050A020403" pitchFamily="18" charset="0"/>
            </a:endParaRPr>
          </a:p>
        </p:txBody>
      </p:sp>
      <p:pic>
        <p:nvPicPr>
          <p:cNvPr id="4" name="WhatsApp Video 2018-04-22 at 22.17.5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41605" y="762418"/>
            <a:ext cx="2988607" cy="53266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161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Quadro">
  <a:themeElements>
    <a:clrScheme name="Quadro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Quadro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adro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TM03457475[[fn=Quadro]]</Template>
  <TotalTime>320</TotalTime>
  <Words>161</Words>
  <Application>Microsoft Office PowerPoint</Application>
  <PresentationFormat>Widescreen</PresentationFormat>
  <Paragraphs>39</Paragraphs>
  <Slides>8</Slides>
  <Notes>0</Notes>
  <HiddenSlides>0</HiddenSlides>
  <MMClips>3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8" baseType="lpstr">
      <vt:lpstr>Adobe Fan Heiti Std B</vt:lpstr>
      <vt:lpstr>Adobe Gothic Std B</vt:lpstr>
      <vt:lpstr>Adobe Heiti Std R</vt:lpstr>
      <vt:lpstr>Adobe Caslon Pro Bold</vt:lpstr>
      <vt:lpstr>Aharoni</vt:lpstr>
      <vt:lpstr>Arial Rounded MT Bold</vt:lpstr>
      <vt:lpstr>Bernard MT Condensed</vt:lpstr>
      <vt:lpstr>Corbel</vt:lpstr>
      <vt:lpstr>Wingdings 2</vt:lpstr>
      <vt:lpstr>Quadro</vt:lpstr>
      <vt:lpstr>Etec “Dr. Adail Nunes da Silva”</vt:lpstr>
      <vt:lpstr>O que acontece no curso  Técnico em Informática?</vt:lpstr>
      <vt:lpstr>Tarefas de um Técnico em Informática: </vt:lpstr>
      <vt:lpstr>Perfil do Profissional:</vt:lpstr>
      <vt:lpstr>Área de atuação: </vt:lpstr>
      <vt:lpstr>Perfil do Profissional:</vt:lpstr>
      <vt:lpstr>Salários:</vt:lpstr>
      <vt:lpstr>Depoimento de um profissional da área: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Etec “Dr. Adail Nunes da Silva”</dc:title>
  <dc:creator>Labs_08-09</dc:creator>
  <cp:lastModifiedBy>Labs_08-09</cp:lastModifiedBy>
  <cp:revision>39</cp:revision>
  <dcterms:created xsi:type="dcterms:W3CDTF">2018-04-09T13:40:04Z</dcterms:created>
  <dcterms:modified xsi:type="dcterms:W3CDTF">2018-04-23T13:27:11Z</dcterms:modified>
</cp:coreProperties>
</file>

<file path=docProps/thumbnail.jpeg>
</file>